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8" r:id="rId10"/>
  </p:sldIdLst>
  <p:sldSz cx="12192000" cy="6858000"/>
  <p:notesSz cx="6858000" cy="9144000"/>
  <p:embeddedFontLst>
    <p:embeddedFont>
      <p:font typeface="华文楷体" panose="02010600040101010101" pitchFamily="2" charset="-122"/>
      <p:regular r:id="rId11"/>
    </p:embeddedFont>
    <p:embeddedFont>
      <p:font typeface="幼圆" panose="02010509060101010101" pitchFamily="49" charset="-122"/>
      <p:regular r:id="rId12"/>
    </p:embeddedFont>
    <p:embeddedFont>
      <p:font typeface="迷你简粗倩" panose="02010600030101010101" charset="-122"/>
      <p:regular r:id="rId13"/>
    </p:embeddedFont>
    <p:embeddedFont>
      <p:font typeface="Calibri Light" panose="020F0302020204030204" pitchFamily="34" charset="0"/>
      <p:regular r:id="rId14"/>
      <p:italic r:id="rId15"/>
    </p:embeddedFont>
    <p:embeddedFont>
      <p:font typeface="时尚中黑简体" panose="02010600030101010101" charset="-122"/>
      <p:regular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微软雅黑" panose="020B0503020204020204" pitchFamily="34" charset="-122"/>
      <p:regular r:id="rId21"/>
      <p:bold r:id="rId22"/>
    </p:embeddedFont>
    <p:embeddedFont>
      <p:font typeface="Verdana" panose="020B0604030504040204" pitchFamily="34" charset="0"/>
      <p:regular r:id="rId23"/>
      <p:bold r:id="rId24"/>
      <p:italic r:id="rId25"/>
      <p:boldItalic r:id="rId26"/>
    </p:embeddedFont>
    <p:embeddedFont>
      <p:font typeface="方正行楷简体" panose="02010600030101010101" charset="-122"/>
      <p:regular r:id="rId2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4">
          <p15:clr>
            <a:srgbClr val="A4A3A4"/>
          </p15:clr>
        </p15:guide>
        <p15:guide id="2" pos="7129">
          <p15:clr>
            <a:srgbClr val="A4A3A4"/>
          </p15:clr>
        </p15:guide>
        <p15:guide id="3" pos="3817">
          <p15:clr>
            <a:srgbClr val="A4A3A4"/>
          </p15:clr>
        </p15:guide>
        <p15:guide id="4" pos="600">
          <p15:clr>
            <a:srgbClr val="A4A3A4"/>
          </p15:clr>
        </p15:guide>
        <p15:guide id="5" orient="horz" pos="640">
          <p15:clr>
            <a:srgbClr val="A4A3A4"/>
          </p15:clr>
        </p15:guide>
        <p15:guide id="6" orient="horz" pos="3867">
          <p15:clr>
            <a:srgbClr val="A4A3A4"/>
          </p15:clr>
        </p15:guide>
        <p15:guide id="7" pos="118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AE02"/>
    <a:srgbClr val="43E511"/>
    <a:srgbClr val="33C3E8"/>
    <a:srgbClr val="148BAC"/>
    <a:srgbClr val="18AAD2"/>
    <a:srgbClr val="1C6D92"/>
    <a:srgbClr val="238C02"/>
    <a:srgbClr val="0BADD3"/>
    <a:srgbClr val="2FC315"/>
    <a:srgbClr val="37B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38B1855-1B75-4FBE-930C-398BA8C253C6}" styleName="主题样式 2 - 强调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16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854" y="62"/>
      </p:cViewPr>
      <p:guideLst>
        <p:guide orient="horz" pos="2204"/>
        <p:guide pos="7129"/>
        <p:guide pos="3817"/>
        <p:guide pos="600"/>
        <p:guide orient="horz" pos="640"/>
        <p:guide orient="horz" pos="3867"/>
        <p:guide pos="118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6" d="100"/>
        <a:sy n="36" d="100"/>
      </p:scale>
      <p:origin x="0" y="-9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9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font" Target="fonts/font17.fntdata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48F6C-1C02-4D6F-80FC-E1472741C274}" type="datetimeFigureOut">
              <a:rPr lang="zh-CN" altLang="en-US" smtClean="0"/>
              <a:t>2018/1/18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2E23-00A6-461C-8A2C-DD570E2FD9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48F6C-1C02-4D6F-80FC-E1472741C274}" type="datetimeFigureOut">
              <a:rPr lang="zh-CN" altLang="en-US" smtClean="0"/>
              <a:t>2018/1/18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2E23-00A6-461C-8A2C-DD570E2FD9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48F6C-1C02-4D6F-80FC-E1472741C274}" type="datetimeFigureOut">
              <a:rPr lang="zh-CN" altLang="en-US" smtClean="0"/>
              <a:t>2018/1/18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2E23-00A6-461C-8A2C-DD570E2FD9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pattFill prst="dotGrid">
          <a:fgClr>
            <a:schemeClr val="bg1">
              <a:lumMod val="75000"/>
            </a:schemeClr>
          </a:fgClr>
          <a:bgClr>
            <a:schemeClr val="bg1">
              <a:lumMod val="9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-16540" y="6447075"/>
            <a:ext cx="12192000" cy="414997"/>
            <a:chOff x="-16540" y="6447075"/>
            <a:chExt cx="12192000" cy="414997"/>
          </a:xfrm>
        </p:grpSpPr>
        <p:sp>
          <p:nvSpPr>
            <p:cNvPr id="228" name="矩形 227"/>
            <p:cNvSpPr/>
            <p:nvPr userDrawn="1"/>
          </p:nvSpPr>
          <p:spPr>
            <a:xfrm>
              <a:off x="433427" y="6447628"/>
              <a:ext cx="11277798" cy="41389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/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229" name="矩形 228"/>
            <p:cNvSpPr/>
            <p:nvPr userDrawn="1"/>
          </p:nvSpPr>
          <p:spPr>
            <a:xfrm>
              <a:off x="-16540" y="6447075"/>
              <a:ext cx="464235" cy="41499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 lang="zh-CN" altLang="en-US" sz="1800"/>
            </a:p>
          </p:txBody>
        </p:sp>
        <p:sp>
          <p:nvSpPr>
            <p:cNvPr id="232" name="等腰三角形 231"/>
            <p:cNvSpPr/>
            <p:nvPr userDrawn="1"/>
          </p:nvSpPr>
          <p:spPr>
            <a:xfrm rot="16200000">
              <a:off x="64172" y="6499298"/>
              <a:ext cx="302811" cy="31055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800"/>
            </a:p>
          </p:txBody>
        </p:sp>
        <p:sp>
          <p:nvSpPr>
            <p:cNvPr id="233" name="文本框 232"/>
            <p:cNvSpPr txBox="1"/>
            <p:nvPr userDrawn="1"/>
          </p:nvSpPr>
          <p:spPr>
            <a:xfrm>
              <a:off x="7689666" y="6485775"/>
              <a:ext cx="3926459" cy="369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800" dirty="0">
                  <a:solidFill>
                    <a:schemeClr val="bg1"/>
                  </a:solidFill>
                </a:rPr>
                <a:t>XYPPT.YANJ.CN  </a:t>
              </a:r>
              <a:r>
                <a:rPr lang="zh-CN" altLang="en-US" sz="1800" dirty="0">
                  <a:solidFill>
                    <a:schemeClr val="bg1"/>
                  </a:solidFill>
                </a:rPr>
                <a:t>新浪微博</a:t>
              </a:r>
              <a:r>
                <a:rPr lang="en-US" altLang="zh-CN" sz="1800" dirty="0">
                  <a:solidFill>
                    <a:schemeClr val="bg1"/>
                  </a:solidFill>
                </a:rPr>
                <a:t>@</a:t>
              </a:r>
              <a:r>
                <a:rPr lang="zh-CN" altLang="en-US" sz="1800" dirty="0">
                  <a:solidFill>
                    <a:schemeClr val="bg1"/>
                  </a:solidFill>
                </a:rPr>
                <a:t>六月雪</a:t>
              </a:r>
              <a:r>
                <a:rPr lang="en-US" altLang="zh-CN" sz="1800" dirty="0">
                  <a:solidFill>
                    <a:schemeClr val="bg1"/>
                  </a:solidFill>
                </a:rPr>
                <a:t>_1    </a:t>
              </a:r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230" name="矩形 229"/>
            <p:cNvSpPr/>
            <p:nvPr userDrawn="1"/>
          </p:nvSpPr>
          <p:spPr>
            <a:xfrm>
              <a:off x="11711225" y="6447075"/>
              <a:ext cx="464235" cy="41499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 lang="zh-CN" altLang="en-US" sz="1800"/>
            </a:p>
          </p:txBody>
        </p:sp>
        <p:sp>
          <p:nvSpPr>
            <p:cNvPr id="231" name="等腰三角形 230"/>
            <p:cNvSpPr/>
            <p:nvPr userDrawn="1"/>
          </p:nvSpPr>
          <p:spPr>
            <a:xfrm rot="5400000" flipH="1">
              <a:off x="11834072" y="6499298"/>
              <a:ext cx="302811" cy="31055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800"/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-16540" y="422488"/>
            <a:ext cx="858129" cy="67524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800"/>
          </a:p>
        </p:txBody>
      </p:sp>
      <p:sp>
        <p:nvSpPr>
          <p:cNvPr id="12" name="矩形 11"/>
          <p:cNvSpPr/>
          <p:nvPr userDrawn="1"/>
        </p:nvSpPr>
        <p:spPr>
          <a:xfrm>
            <a:off x="954131" y="422488"/>
            <a:ext cx="36000" cy="67524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800"/>
          </a:p>
        </p:txBody>
      </p:sp>
      <p:sp>
        <p:nvSpPr>
          <p:cNvPr id="13" name="矩形 12"/>
          <p:cNvSpPr/>
          <p:nvPr userDrawn="1"/>
        </p:nvSpPr>
        <p:spPr>
          <a:xfrm>
            <a:off x="12104888" y="422488"/>
            <a:ext cx="72000" cy="67524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zh-CN" altLang="en-US" sz="1800"/>
          </a:p>
        </p:txBody>
      </p:sp>
      <p:sp>
        <p:nvSpPr>
          <p:cNvPr id="14" name="矩形 13"/>
          <p:cNvSpPr/>
          <p:nvPr userDrawn="1"/>
        </p:nvSpPr>
        <p:spPr>
          <a:xfrm>
            <a:off x="12037236" y="422488"/>
            <a:ext cx="36000" cy="67524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800"/>
          </a:p>
        </p:txBody>
      </p:sp>
      <p:pic>
        <p:nvPicPr>
          <p:cNvPr id="8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669" y="328389"/>
            <a:ext cx="796511" cy="6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5" name="文本框 154"/>
          <p:cNvSpPr txBox="1"/>
          <p:nvPr userDrawn="1"/>
        </p:nvSpPr>
        <p:spPr>
          <a:xfrm>
            <a:off x="1849180" y="436947"/>
            <a:ext cx="1972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方正行楷简体" panose="03000509000000000000" pitchFamily="65" charset="-122"/>
                <a:ea typeface="时尚中黑简体" panose="01010104010101010101" pitchFamily="2" charset="-122"/>
              </a:rPr>
              <a:t>PPT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方正行楷简体" panose="03000509000000000000" pitchFamily="65" charset="-122"/>
                <a:ea typeface="时尚中黑简体" panose="01010104010101010101" pitchFamily="2" charset="-122"/>
              </a:rPr>
              <a:t>图表研究院</a:t>
            </a:r>
          </a:p>
        </p:txBody>
      </p:sp>
      <p:sp>
        <p:nvSpPr>
          <p:cNvPr id="344" name="文本框 343"/>
          <p:cNvSpPr txBox="1"/>
          <p:nvPr userDrawn="1"/>
        </p:nvSpPr>
        <p:spPr>
          <a:xfrm>
            <a:off x="1885248" y="767896"/>
            <a:ext cx="18998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55600" dist="190500" dir="3000000" algn="t" rotWithShape="0">
                    <a:prstClr val="black">
                      <a:alpha val="40000"/>
                    </a:prstClr>
                  </a:out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pPr lvl="0"/>
            <a:r>
              <a:rPr lang="en-US" altLang="zh-CN" sz="1200" dirty="0">
                <a:effectLst/>
                <a:latin typeface="时尚中黑简体" panose="01010104010101010101" pitchFamily="2" charset="-122"/>
                <a:ea typeface="时尚中黑简体" panose="01010104010101010101" pitchFamily="2" charset="-122"/>
                <a:cs typeface="Verdana" panose="020B0604030504040204" pitchFamily="34" charset="0"/>
              </a:rPr>
              <a:t>PPT CHART ACADEMY</a:t>
            </a:r>
            <a:endParaRPr lang="zh-CN" altLang="en-US" sz="1200" dirty="0">
              <a:effectLst/>
              <a:latin typeface="时尚中黑简体" panose="01010104010101010101" pitchFamily="2" charset="-122"/>
              <a:ea typeface="时尚中黑简体" panose="01010104010101010101" pitchFamily="2" charset="-122"/>
              <a:cs typeface="Verdana" panose="020B0604030504040204" pitchFamily="34" charset="0"/>
            </a:endParaRPr>
          </a:p>
        </p:txBody>
      </p:sp>
      <p:sp>
        <p:nvSpPr>
          <p:cNvPr id="716" name="椭圆 715"/>
          <p:cNvSpPr>
            <a:spLocks noChangeAspect="1"/>
          </p:cNvSpPr>
          <p:nvPr userDrawn="1"/>
        </p:nvSpPr>
        <p:spPr>
          <a:xfrm>
            <a:off x="1164042" y="958247"/>
            <a:ext cx="445765" cy="180000"/>
          </a:xfrm>
          <a:prstGeom prst="ellipse">
            <a:avLst/>
          </a:prstGeom>
          <a:gradFill flip="none" rotWithShape="1">
            <a:gsLst>
              <a:gs pos="23000">
                <a:schemeClr val="bg1">
                  <a:lumMod val="65000"/>
                  <a:alpha val="43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prstClr val="white"/>
              </a:solidFill>
            </a:endParaRPr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921362" y="1068404"/>
            <a:ext cx="1827650" cy="45719"/>
            <a:chOff x="1893221" y="1086938"/>
            <a:chExt cx="1827650" cy="45719"/>
          </a:xfrm>
        </p:grpSpPr>
        <p:sp>
          <p:nvSpPr>
            <p:cNvPr id="24" name="矩形 23"/>
            <p:cNvSpPr/>
            <p:nvPr userDrawn="1"/>
          </p:nvSpPr>
          <p:spPr>
            <a:xfrm>
              <a:off x="1893221" y="1086938"/>
              <a:ext cx="457760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 userDrawn="1"/>
          </p:nvSpPr>
          <p:spPr>
            <a:xfrm>
              <a:off x="2345726" y="1086938"/>
              <a:ext cx="457760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 userDrawn="1"/>
          </p:nvSpPr>
          <p:spPr>
            <a:xfrm>
              <a:off x="2805351" y="1086938"/>
              <a:ext cx="457760" cy="4571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 userDrawn="1"/>
          </p:nvSpPr>
          <p:spPr>
            <a:xfrm>
              <a:off x="3263111" y="1086938"/>
              <a:ext cx="457760" cy="4571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 flip="none" rotWithShape="1">
          <a:gsLst>
            <a:gs pos="0">
              <a:srgbClr val="868686"/>
            </a:gs>
            <a:gs pos="100000">
              <a:srgbClr val="42424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加号 1"/>
          <p:cNvSpPr>
            <a:spLocks noChangeAspect="1"/>
          </p:cNvSpPr>
          <p:nvPr userDrawn="1"/>
        </p:nvSpPr>
        <p:spPr>
          <a:xfrm>
            <a:off x="399957" y="342899"/>
            <a:ext cx="1104666" cy="1296000"/>
          </a:xfrm>
          <a:prstGeom prst="mathPlus">
            <a:avLst>
              <a:gd name="adj1" fmla="val 3673"/>
            </a:avLst>
          </a:prstGeom>
          <a:solidFill>
            <a:srgbClr val="41D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 userDrawn="1"/>
        </p:nvSpPr>
        <p:spPr>
          <a:xfrm>
            <a:off x="9647584" y="6347791"/>
            <a:ext cx="1776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PPT</a:t>
            </a:r>
            <a:r>
              <a:rPr lang="zh-CN" altLang="en-US" dirty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模版研究院</a:t>
            </a: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41717" y="6208489"/>
            <a:ext cx="405867" cy="61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48F6C-1C02-4D6F-80FC-E1472741C274}" type="datetimeFigureOut">
              <a:rPr lang="zh-CN" altLang="en-US" smtClean="0"/>
              <a:t>2018/1/18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2E23-00A6-461C-8A2C-DD570E2FD9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48F6C-1C02-4D6F-80FC-E1472741C274}" type="datetimeFigureOut">
              <a:rPr lang="zh-CN" altLang="en-US" smtClean="0"/>
              <a:t>2018/1/18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2E23-00A6-461C-8A2C-DD570E2FD9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48F6C-1C02-4D6F-80FC-E1472741C274}" type="datetimeFigureOut">
              <a:rPr lang="zh-CN" altLang="en-US" smtClean="0"/>
              <a:t>2018/1/18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2E23-00A6-461C-8A2C-DD570E2FD9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48F6C-1C02-4D6F-80FC-E1472741C274}" type="datetimeFigureOut">
              <a:rPr lang="zh-CN" altLang="en-US" smtClean="0"/>
              <a:t>2018/1/18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2E23-00A6-461C-8A2C-DD570E2FD9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48F6C-1C02-4D6F-80FC-E1472741C274}" type="datetimeFigureOut">
              <a:rPr lang="zh-CN" altLang="en-US" smtClean="0"/>
              <a:t>2018/1/18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2E23-00A6-461C-8A2C-DD570E2FD9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48F6C-1C02-4D6F-80FC-E1472741C274}" type="datetimeFigureOut">
              <a:rPr lang="zh-CN" altLang="en-US" smtClean="0"/>
              <a:t>2018/1/18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2E23-00A6-461C-8A2C-DD570E2FD9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48F6C-1C02-4D6F-80FC-E1472741C274}" type="datetimeFigureOut">
              <a:rPr lang="zh-CN" altLang="en-US" smtClean="0"/>
              <a:t>2018/1/18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22E23-00A6-461C-8A2C-DD570E2FD9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68686"/>
            </a:gs>
            <a:gs pos="100000">
              <a:srgbClr val="424242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加号 3"/>
          <p:cNvSpPr/>
          <p:nvPr/>
        </p:nvSpPr>
        <p:spPr>
          <a:xfrm>
            <a:off x="323939" y="-135116"/>
            <a:ext cx="2046514" cy="2300514"/>
          </a:xfrm>
          <a:prstGeom prst="mathPlus">
            <a:avLst>
              <a:gd name="adj1" fmla="val 3673"/>
            </a:avLst>
          </a:prstGeom>
          <a:solidFill>
            <a:srgbClr val="41D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649371" y="2539365"/>
            <a:ext cx="616013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订单系统物流轨迹功能介绍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0357" y="2381282"/>
            <a:ext cx="596863" cy="900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022178" y="3364678"/>
            <a:ext cx="10563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bg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产品部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FE31550-1E98-44B1-929F-CB7CC594E1B4}"/>
              </a:ext>
            </a:extLst>
          </p:cNvPr>
          <p:cNvSpPr/>
          <p:nvPr/>
        </p:nvSpPr>
        <p:spPr>
          <a:xfrm>
            <a:off x="5174453" y="3905031"/>
            <a:ext cx="1796415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2018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年</a:t>
            </a: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月</a:t>
            </a: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05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日</a:t>
            </a:r>
          </a:p>
        </p:txBody>
      </p:sp>
      <p:pic>
        <p:nvPicPr>
          <p:cNvPr id="9" name="Picture 2" descr="深圳市易仓科技">
            <a:extLst>
              <a:ext uri="{FF2B5EF4-FFF2-40B4-BE49-F238E27FC236}">
                <a16:creationId xmlns:a16="http://schemas.microsoft.com/office/drawing/2014/main" id="{9B2DEEEE-71E3-4A57-BDA1-A703BBAD22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728" y="3305516"/>
            <a:ext cx="169545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68686"/>
            </a:gs>
            <a:gs pos="100000">
              <a:srgbClr val="424242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深圳市易仓科技">
            <a:extLst>
              <a:ext uri="{FF2B5EF4-FFF2-40B4-BE49-F238E27FC236}">
                <a16:creationId xmlns:a16="http://schemas.microsoft.com/office/drawing/2014/main" id="{EA298C4A-55F3-466D-A4EA-F81790FF9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3207" y="201312"/>
            <a:ext cx="169545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8E5AC24-F95B-4B9A-9538-6EE7A1667850}"/>
              </a:ext>
            </a:extLst>
          </p:cNvPr>
          <p:cNvSpPr txBox="1"/>
          <p:nvPr/>
        </p:nvSpPr>
        <p:spPr>
          <a:xfrm>
            <a:off x="848136" y="707340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订单轨迹功能说明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82D1CC97-9AB6-4A13-BDF5-464C0530C551}"/>
              </a:ext>
            </a:extLst>
          </p:cNvPr>
          <p:cNvSpPr/>
          <p:nvPr/>
        </p:nvSpPr>
        <p:spPr>
          <a:xfrm>
            <a:off x="952290" y="1687016"/>
            <a:ext cx="850184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</a:t>
            </a:r>
            <a:endParaRPr lang="en-US" altLang="zh-CN" sz="16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）订单系统目前对订单的处理只追踪到订单“已发货”状态，发货后是否妥投以及什么时候妥投并不记录。不方便卖家后续的跟踪处理。</a:t>
            </a: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）目前各大平台为了更好的服务买家，不断调整物流政策，对卖家账号（物流方面）颁布了更加明确的考核标准。</a:t>
            </a:r>
          </a:p>
          <a:p>
            <a:pPr lvl="0">
              <a:lnSpc>
                <a:spcPct val="150000"/>
              </a:lnSpc>
            </a:pPr>
            <a:endParaRPr lang="en-US" altLang="zh-CN" sz="16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功能介绍</a:t>
            </a:r>
            <a:endParaRPr lang="en-US" altLang="zh-CN" sz="16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基于以上背景，易仓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ERP-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订单系统对接了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TMS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的“物流轨迹服务平台”（简称：轨迹平台），获取订单的物流轨迹信息，方便客户在订单列表上查看“已发货”</a:t>
            </a:r>
            <a:r>
              <a:rPr lang="zh-CN" altLang="en-US" sz="16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订单最新的物流轨迹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。且基于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ERP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的订单已经妥投的轨迹数据进行分析，帮助客户更好的把握当前渠道的</a:t>
            </a:r>
            <a:r>
              <a:rPr lang="zh-CN" altLang="en-US" sz="16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妥投率及妥投时长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，更好的服务买家、维护卖家账号的表现情况。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4778A9D-350B-4880-94B5-4E18F9B51F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450" y="4751688"/>
            <a:ext cx="1905000" cy="1905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1A3D867B-0121-41D6-8998-B74706F8CB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427" y="397324"/>
            <a:ext cx="596863" cy="900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81DEA706-0AC7-4F34-8A91-4FB007949328}"/>
              </a:ext>
            </a:extLst>
          </p:cNvPr>
          <p:cNvCxnSpPr/>
          <p:nvPr/>
        </p:nvCxnSpPr>
        <p:spPr>
          <a:xfrm>
            <a:off x="870012" y="1235178"/>
            <a:ext cx="3174113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854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68686"/>
            </a:gs>
            <a:gs pos="100000">
              <a:srgbClr val="424242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深圳市易仓科技">
            <a:extLst>
              <a:ext uri="{FF2B5EF4-FFF2-40B4-BE49-F238E27FC236}">
                <a16:creationId xmlns:a16="http://schemas.microsoft.com/office/drawing/2014/main" id="{EA298C4A-55F3-466D-A4EA-F81790FF9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3207" y="201312"/>
            <a:ext cx="169545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8E5AC24-F95B-4B9A-9538-6EE7A1667850}"/>
              </a:ext>
            </a:extLst>
          </p:cNvPr>
          <p:cNvSpPr txBox="1"/>
          <p:nvPr/>
        </p:nvSpPr>
        <p:spPr>
          <a:xfrm>
            <a:off x="848136" y="707340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订单列表查看轨迹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82D1CC97-9AB6-4A13-BDF5-464C0530C551}"/>
              </a:ext>
            </a:extLst>
          </p:cNvPr>
          <p:cNvSpPr/>
          <p:nvPr/>
        </p:nvSpPr>
        <p:spPr>
          <a:xfrm>
            <a:off x="653858" y="1585446"/>
            <a:ext cx="8501849" cy="199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客户在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ERP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系统中开通物流轨迹查询功能。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各个平台“已发货”状态下的订单，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ERP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系统会每隔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分钟将订单的跟踪号信息等同步到“物流轨迹平台”（见下图已同步会有图标标记）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物流轨迹平台每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小时更新轨迹数据，会返回到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ERP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系统，此时可以在订单列表上看到“最新轨迹”，同时点击跟踪号可以查看物流轨迹的详情。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当订单是“已妥投”的状态时，会显示已经妥投的时间，并不在同步到物流轨迹平台了。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A3D867B-0121-41D6-8998-B74706F8CB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427" y="397324"/>
            <a:ext cx="596863" cy="900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81DEA706-0AC7-4F34-8A91-4FB007949328}"/>
              </a:ext>
            </a:extLst>
          </p:cNvPr>
          <p:cNvCxnSpPr/>
          <p:nvPr/>
        </p:nvCxnSpPr>
        <p:spPr>
          <a:xfrm>
            <a:off x="870012" y="1235178"/>
            <a:ext cx="3174113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4" name="图片 3">
            <a:extLst>
              <a:ext uri="{FF2B5EF4-FFF2-40B4-BE49-F238E27FC236}">
                <a16:creationId xmlns:a16="http://schemas.microsoft.com/office/drawing/2014/main" id="{94ED6BD8-7A93-4192-8F75-54C138B582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74705"/>
            <a:ext cx="12192000" cy="241465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C5CA749C-04D2-4F57-B140-DBBD243BB1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9290" y="3874705"/>
            <a:ext cx="2780371" cy="2901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962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68686"/>
            </a:gs>
            <a:gs pos="100000">
              <a:srgbClr val="424242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深圳市易仓科技">
            <a:extLst>
              <a:ext uri="{FF2B5EF4-FFF2-40B4-BE49-F238E27FC236}">
                <a16:creationId xmlns:a16="http://schemas.microsoft.com/office/drawing/2014/main" id="{EA298C4A-55F3-466D-A4EA-F81790FF9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3207" y="201312"/>
            <a:ext cx="169545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8E5AC24-F95B-4B9A-9538-6EE7A1667850}"/>
              </a:ext>
            </a:extLst>
          </p:cNvPr>
          <p:cNvSpPr txBox="1"/>
          <p:nvPr/>
        </p:nvSpPr>
        <p:spPr>
          <a:xfrm>
            <a:off x="848136" y="707340"/>
            <a:ext cx="52036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订单妥投分析</a:t>
            </a:r>
            <a:r>
              <a:rPr lang="en-US" altLang="zh-CN" sz="28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-</a:t>
            </a:r>
            <a:r>
              <a:rPr lang="zh-CN" altLang="en-US" sz="28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已同步</a:t>
            </a:r>
            <a:r>
              <a:rPr lang="en-US" altLang="zh-CN" sz="28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+</a:t>
            </a:r>
            <a:r>
              <a:rPr lang="zh-CN" altLang="en-US" sz="28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查询不到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82D1CC97-9AB6-4A13-BDF5-464C0530C551}"/>
              </a:ext>
            </a:extLst>
          </p:cNvPr>
          <p:cNvSpPr/>
          <p:nvPr/>
        </p:nvSpPr>
        <p:spPr>
          <a:xfrm>
            <a:off x="653858" y="1418634"/>
            <a:ext cx="8501849" cy="37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订单管理系统</a:t>
            </a:r>
            <a:r>
              <a:rPr lang="en-US" altLang="zh-CN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应用中心</a:t>
            </a:r>
            <a:r>
              <a:rPr lang="en-US" altLang="zh-CN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统计面板</a:t>
            </a:r>
            <a:r>
              <a:rPr lang="en-US" altLang="zh-CN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订单妥投分析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A3D867B-0121-41D6-8998-B74706F8CB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427" y="397324"/>
            <a:ext cx="596863" cy="900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81DEA706-0AC7-4F34-8A91-4FB007949328}"/>
              </a:ext>
            </a:extLst>
          </p:cNvPr>
          <p:cNvCxnSpPr>
            <a:cxnSpLocks/>
          </p:cNvCxnSpPr>
          <p:nvPr/>
        </p:nvCxnSpPr>
        <p:spPr>
          <a:xfrm flipV="1">
            <a:off x="870012" y="1230560"/>
            <a:ext cx="5181793" cy="461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id="{222D0497-91B9-4972-BD09-822B1F2AECCD}"/>
              </a:ext>
            </a:extLst>
          </p:cNvPr>
          <p:cNvSpPr/>
          <p:nvPr/>
        </p:nvSpPr>
        <p:spPr>
          <a:xfrm>
            <a:off x="653857" y="1728649"/>
            <a:ext cx="850184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订单跟踪号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服务商信息同步到物流轨迹平台上，在物流轨迹状态是“已同步”和“查询不到”时，可以支持修改物流服务商和跟踪号信息后，再次同步轨迹平台进行查询。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2D4BB6A-59B1-4FA7-9347-E428243378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7781" y="2467313"/>
            <a:ext cx="12192000" cy="4390687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058583AC-5C92-46C1-8E51-2CC23DE98D32}"/>
              </a:ext>
            </a:extLst>
          </p:cNvPr>
          <p:cNvSpPr/>
          <p:nvPr/>
        </p:nvSpPr>
        <p:spPr>
          <a:xfrm>
            <a:off x="9436963" y="1166037"/>
            <a:ext cx="2636668" cy="123091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注意：运输方式对应的服务商代码维护错误会导致轨迹信息查询不到。</a:t>
            </a:r>
            <a:endParaRPr lang="en-US" altLang="zh-CN" sz="1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请去仓配系统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运输方式管理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填写正确的“轨迹服务商”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08D51775-5D3B-437A-B7E5-F3DAC392E94B}"/>
              </a:ext>
            </a:extLst>
          </p:cNvPr>
          <p:cNvSpPr/>
          <p:nvPr/>
        </p:nvSpPr>
        <p:spPr>
          <a:xfrm>
            <a:off x="5388746" y="2885243"/>
            <a:ext cx="1145219" cy="25333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960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68686"/>
            </a:gs>
            <a:gs pos="100000">
              <a:srgbClr val="424242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深圳市易仓科技">
            <a:extLst>
              <a:ext uri="{FF2B5EF4-FFF2-40B4-BE49-F238E27FC236}">
                <a16:creationId xmlns:a16="http://schemas.microsoft.com/office/drawing/2014/main" id="{EA298C4A-55F3-466D-A4EA-F81790FF9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3207" y="201312"/>
            <a:ext cx="169545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8E5AC24-F95B-4B9A-9538-6EE7A1667850}"/>
              </a:ext>
            </a:extLst>
          </p:cNvPr>
          <p:cNvSpPr txBox="1"/>
          <p:nvPr/>
        </p:nvSpPr>
        <p:spPr>
          <a:xfrm>
            <a:off x="848136" y="707340"/>
            <a:ext cx="3528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订单妥投分析</a:t>
            </a:r>
            <a:r>
              <a:rPr lang="en-US" altLang="zh-CN" sz="28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-</a:t>
            </a:r>
            <a:r>
              <a:rPr lang="zh-CN" altLang="en-US" sz="28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运输中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A3D867B-0121-41D6-8998-B74706F8CB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427" y="397324"/>
            <a:ext cx="596863" cy="900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81DEA706-0AC7-4F34-8A91-4FB007949328}"/>
              </a:ext>
            </a:extLst>
          </p:cNvPr>
          <p:cNvCxnSpPr/>
          <p:nvPr/>
        </p:nvCxnSpPr>
        <p:spPr>
          <a:xfrm>
            <a:off x="870012" y="1235178"/>
            <a:ext cx="3174113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2" name="图片 1">
            <a:extLst>
              <a:ext uri="{FF2B5EF4-FFF2-40B4-BE49-F238E27FC236}">
                <a16:creationId xmlns:a16="http://schemas.microsoft.com/office/drawing/2014/main" id="{721689A2-DE8D-4657-AD8B-857CC51920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612232"/>
            <a:ext cx="12192000" cy="4221316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8691B92F-A0A1-4C78-B430-4737C9204639}"/>
              </a:ext>
            </a:extLst>
          </p:cNvPr>
          <p:cNvSpPr/>
          <p:nvPr/>
        </p:nvSpPr>
        <p:spPr>
          <a:xfrm>
            <a:off x="653858" y="1418634"/>
            <a:ext cx="8501849" cy="37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订单管理系统</a:t>
            </a:r>
            <a:r>
              <a:rPr lang="en-US" altLang="zh-CN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应用中心</a:t>
            </a:r>
            <a:r>
              <a:rPr lang="en-US" altLang="zh-CN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统计面板</a:t>
            </a:r>
            <a:r>
              <a:rPr lang="en-US" altLang="zh-CN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订单妥投分析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B2CD8045-729C-472D-BDC2-DF98260B81BC}"/>
              </a:ext>
            </a:extLst>
          </p:cNvPr>
          <p:cNvSpPr/>
          <p:nvPr/>
        </p:nvSpPr>
        <p:spPr>
          <a:xfrm>
            <a:off x="653857" y="1728649"/>
            <a:ext cx="1062966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同步到物流轨迹平台上，当轨迹平台返回物流轨迹信息后，会在“运输中”状态下，在该列表下可以查询订单的轨迹详情，记录该订单的发货时间以及“预计妥投时间”，超过“预计妥投时间”的会用红色进行标记。</a:t>
            </a:r>
          </a:p>
        </p:txBody>
      </p:sp>
    </p:spTree>
    <p:extLst>
      <p:ext uri="{BB962C8B-B14F-4D97-AF65-F5344CB8AC3E}">
        <p14:creationId xmlns:p14="http://schemas.microsoft.com/office/powerpoint/2010/main" val="641172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68686"/>
            </a:gs>
            <a:gs pos="100000">
              <a:srgbClr val="424242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深圳市易仓科技">
            <a:extLst>
              <a:ext uri="{FF2B5EF4-FFF2-40B4-BE49-F238E27FC236}">
                <a16:creationId xmlns:a16="http://schemas.microsoft.com/office/drawing/2014/main" id="{EA298C4A-55F3-466D-A4EA-F81790FF9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3207" y="201312"/>
            <a:ext cx="169545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8E5AC24-F95B-4B9A-9538-6EE7A1667850}"/>
              </a:ext>
            </a:extLst>
          </p:cNvPr>
          <p:cNvSpPr txBox="1"/>
          <p:nvPr/>
        </p:nvSpPr>
        <p:spPr>
          <a:xfrm>
            <a:off x="848136" y="707340"/>
            <a:ext cx="52036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订单妥投分析</a:t>
            </a:r>
            <a:r>
              <a:rPr lang="en-US" altLang="zh-CN" sz="28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-</a:t>
            </a:r>
            <a:r>
              <a:rPr lang="zh-CN" altLang="en-US" sz="28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已妥投</a:t>
            </a:r>
            <a:r>
              <a:rPr lang="en-US" altLang="zh-CN" sz="28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+</a:t>
            </a:r>
            <a:r>
              <a:rPr lang="zh-CN" altLang="en-US" sz="28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投递失败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A3D867B-0121-41D6-8998-B74706F8CB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427" y="397324"/>
            <a:ext cx="596863" cy="900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81DEA706-0AC7-4F34-8A91-4FB007949328}"/>
              </a:ext>
            </a:extLst>
          </p:cNvPr>
          <p:cNvCxnSpPr>
            <a:cxnSpLocks/>
          </p:cNvCxnSpPr>
          <p:nvPr/>
        </p:nvCxnSpPr>
        <p:spPr>
          <a:xfrm flipV="1">
            <a:off x="870012" y="1230560"/>
            <a:ext cx="5181793" cy="461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8691B92F-A0A1-4C78-B430-4737C9204639}"/>
              </a:ext>
            </a:extLst>
          </p:cNvPr>
          <p:cNvSpPr/>
          <p:nvPr/>
        </p:nvSpPr>
        <p:spPr>
          <a:xfrm>
            <a:off x="653858" y="1418634"/>
            <a:ext cx="8501849" cy="37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订单管理系统</a:t>
            </a:r>
            <a:r>
              <a:rPr lang="en-US" altLang="zh-CN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应用中心</a:t>
            </a:r>
            <a:r>
              <a:rPr lang="en-US" altLang="zh-CN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统计面板</a:t>
            </a:r>
            <a:r>
              <a:rPr lang="en-US" altLang="zh-CN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订单妥投分析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B2CD8045-729C-472D-BDC2-DF98260B81BC}"/>
              </a:ext>
            </a:extLst>
          </p:cNvPr>
          <p:cNvSpPr/>
          <p:nvPr/>
        </p:nvSpPr>
        <p:spPr>
          <a:xfrm>
            <a:off x="653857" y="1728649"/>
            <a:ext cx="10629661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当包裹已经“妥投”后，将不再更新物流轨迹，会记录订单“已妥投时间”。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“已妥投时间”会作为历史数据用来考核该物流的平均妥投时长。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因各种原因导致无法妥投的订单可在“投递失败”中查询，后期我们会新增该物流的妥投率，方便客户进行考核。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402A5F9-F322-46C3-B0A4-5D28A5C5B4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898638"/>
            <a:ext cx="12192000" cy="391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232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68686"/>
            </a:gs>
            <a:gs pos="100000">
              <a:srgbClr val="424242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深圳市易仓科技">
            <a:extLst>
              <a:ext uri="{FF2B5EF4-FFF2-40B4-BE49-F238E27FC236}">
                <a16:creationId xmlns:a16="http://schemas.microsoft.com/office/drawing/2014/main" id="{EA298C4A-55F3-466D-A4EA-F81790FF9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3207" y="201312"/>
            <a:ext cx="169545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8E5AC24-F95B-4B9A-9538-6EE7A1667850}"/>
              </a:ext>
            </a:extLst>
          </p:cNvPr>
          <p:cNvSpPr txBox="1"/>
          <p:nvPr/>
        </p:nvSpPr>
        <p:spPr>
          <a:xfrm>
            <a:off x="848136" y="70734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渠道时效分析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A3D867B-0121-41D6-8998-B74706F8CB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427" y="397324"/>
            <a:ext cx="596863" cy="900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81DEA706-0AC7-4F34-8A91-4FB007949328}"/>
              </a:ext>
            </a:extLst>
          </p:cNvPr>
          <p:cNvCxnSpPr>
            <a:cxnSpLocks/>
          </p:cNvCxnSpPr>
          <p:nvPr/>
        </p:nvCxnSpPr>
        <p:spPr>
          <a:xfrm flipV="1">
            <a:off x="870012" y="1230560"/>
            <a:ext cx="5181793" cy="461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8691B92F-A0A1-4C78-B430-4737C9204639}"/>
              </a:ext>
            </a:extLst>
          </p:cNvPr>
          <p:cNvSpPr/>
          <p:nvPr/>
        </p:nvSpPr>
        <p:spPr>
          <a:xfrm>
            <a:off x="653858" y="1418634"/>
            <a:ext cx="850184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订单管理系统</a:t>
            </a:r>
            <a:r>
              <a:rPr lang="en-US" altLang="zh-CN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应用中心</a:t>
            </a:r>
            <a:r>
              <a:rPr lang="en-US" altLang="zh-CN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统计面板</a:t>
            </a:r>
            <a:r>
              <a:rPr lang="en-US" altLang="zh-CN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订单妥投分析，点击右上角的“渠道时效分析”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B2CD8045-729C-472D-BDC2-DF98260B81BC}"/>
              </a:ext>
            </a:extLst>
          </p:cNvPr>
          <p:cNvSpPr/>
          <p:nvPr/>
        </p:nvSpPr>
        <p:spPr>
          <a:xfrm>
            <a:off x="653857" y="1728649"/>
            <a:ext cx="1062966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按月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统计各个渠道商的妥投订单的情况，计算该渠道的平均妥投时长，以及妥投时长的分布情况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后期会增加“成功妥投率”数据来考核各个渠道商及服务商。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DFAEC62F-A854-4873-9F37-D9F31DDAC1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6047" y="1241087"/>
            <a:ext cx="3375953" cy="214902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A806FF0F-E9A4-4691-B34A-B5A4C34663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952141"/>
            <a:ext cx="12192000" cy="390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994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68686"/>
            </a:gs>
            <a:gs pos="100000">
              <a:srgbClr val="424242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深圳市易仓科技">
            <a:extLst>
              <a:ext uri="{FF2B5EF4-FFF2-40B4-BE49-F238E27FC236}">
                <a16:creationId xmlns:a16="http://schemas.microsoft.com/office/drawing/2014/main" id="{EA298C4A-55F3-466D-A4EA-F81790FF9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3207" y="201312"/>
            <a:ext cx="169545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8E5AC24-F95B-4B9A-9538-6EE7A1667850}"/>
              </a:ext>
            </a:extLst>
          </p:cNvPr>
          <p:cNvSpPr txBox="1"/>
          <p:nvPr/>
        </p:nvSpPr>
        <p:spPr>
          <a:xfrm>
            <a:off x="848136" y="707340"/>
            <a:ext cx="47067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订单妥投异常通知（</a:t>
            </a:r>
            <a:r>
              <a:rPr lang="en-US" altLang="zh-CN" sz="2800" dirty="0" err="1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Twork</a:t>
            </a:r>
            <a:r>
              <a:rPr lang="zh-CN" altLang="en-US" sz="28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A3D867B-0121-41D6-8998-B74706F8CB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427" y="397324"/>
            <a:ext cx="596863" cy="900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81DEA706-0AC7-4F34-8A91-4FB007949328}"/>
              </a:ext>
            </a:extLst>
          </p:cNvPr>
          <p:cNvCxnSpPr>
            <a:cxnSpLocks/>
          </p:cNvCxnSpPr>
          <p:nvPr/>
        </p:nvCxnSpPr>
        <p:spPr>
          <a:xfrm flipV="1">
            <a:off x="870012" y="1230560"/>
            <a:ext cx="5181793" cy="461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8691B92F-A0A1-4C78-B430-4737C9204639}"/>
              </a:ext>
            </a:extLst>
          </p:cNvPr>
          <p:cNvSpPr/>
          <p:nvPr/>
        </p:nvSpPr>
        <p:spPr>
          <a:xfrm>
            <a:off x="653858" y="1418634"/>
            <a:ext cx="8501849" cy="37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仓配系统</a:t>
            </a:r>
            <a:r>
              <a:rPr lang="en-US" altLang="zh-CN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系统设置</a:t>
            </a:r>
            <a:r>
              <a:rPr lang="en-US" altLang="zh-CN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协同</a:t>
            </a:r>
            <a:r>
              <a:rPr lang="en-US" altLang="zh-CN" sz="1400" b="1" dirty="0" err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Twork</a:t>
            </a: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通知</a:t>
            </a:r>
            <a:r>
              <a:rPr lang="en-US" altLang="zh-CN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加业务场景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B2CD8045-729C-472D-BDC2-DF98260B81BC}"/>
              </a:ext>
            </a:extLst>
          </p:cNvPr>
          <p:cNvSpPr/>
          <p:nvPr/>
        </p:nvSpPr>
        <p:spPr>
          <a:xfrm>
            <a:off x="653857" y="1764161"/>
            <a:ext cx="1062966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选择“订单妥投”场景，针对订单物流轨迹状态，可以设置提醒条件，通知给对应的人。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ERP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客户需开通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Twork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才可以有此功能。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否则，请去“订单妥投分析”界面查看各个订单的各个物流轨迹状态。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EFFB9E6-A22D-45A8-8C33-143D5C80A0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2289" y="2297605"/>
            <a:ext cx="5686368" cy="4359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326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68686"/>
            </a:gs>
            <a:gs pos="100000">
              <a:srgbClr val="424242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深圳市易仓科技">
            <a:extLst>
              <a:ext uri="{FF2B5EF4-FFF2-40B4-BE49-F238E27FC236}">
                <a16:creationId xmlns:a16="http://schemas.microsoft.com/office/drawing/2014/main" id="{EA298C4A-55F3-466D-A4EA-F81790FF9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3207" y="201312"/>
            <a:ext cx="169545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8E5AC24-F95B-4B9A-9538-6EE7A1667850}"/>
              </a:ext>
            </a:extLst>
          </p:cNvPr>
          <p:cNvSpPr txBox="1"/>
          <p:nvPr/>
        </p:nvSpPr>
        <p:spPr>
          <a:xfrm>
            <a:off x="848136" y="707340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已支持的服务商名单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A3D867B-0121-41D6-8998-B74706F8CB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427" y="397324"/>
            <a:ext cx="596863" cy="900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81DEA706-0AC7-4F34-8A91-4FB007949328}"/>
              </a:ext>
            </a:extLst>
          </p:cNvPr>
          <p:cNvCxnSpPr>
            <a:cxnSpLocks/>
          </p:cNvCxnSpPr>
          <p:nvPr/>
        </p:nvCxnSpPr>
        <p:spPr>
          <a:xfrm flipV="1">
            <a:off x="870012" y="1230560"/>
            <a:ext cx="5181793" cy="461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8691B92F-A0A1-4C78-B430-4737C9204639}"/>
              </a:ext>
            </a:extLst>
          </p:cNvPr>
          <p:cNvSpPr/>
          <p:nvPr/>
        </p:nvSpPr>
        <p:spPr>
          <a:xfrm>
            <a:off x="4675443" y="6040508"/>
            <a:ext cx="333221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更多服务商持续对接中。。。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F00E63B1-9014-45E0-880F-CF242B78FE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9229" y="1540576"/>
            <a:ext cx="5205151" cy="419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277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1104</TotalTime>
  <Words>755</Words>
  <Application>Microsoft Office PowerPoint</Application>
  <PresentationFormat>宽屏</PresentationFormat>
  <Paragraphs>40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华文楷体</vt:lpstr>
      <vt:lpstr>幼圆</vt:lpstr>
      <vt:lpstr>迷你简粗倩</vt:lpstr>
      <vt:lpstr>Calibri Light</vt:lpstr>
      <vt:lpstr>时尚中黑简体</vt:lpstr>
      <vt:lpstr>Arial</vt:lpstr>
      <vt:lpstr>Calibri</vt:lpstr>
      <vt:lpstr>微软雅黑</vt:lpstr>
      <vt:lpstr>Verdana</vt:lpstr>
      <vt:lpstr>宋体</vt:lpstr>
      <vt:lpstr>方正行楷简体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魏继斌WEIJIBIN</dc:creator>
  <cp:lastModifiedBy>李慧</cp:lastModifiedBy>
  <cp:revision>146</cp:revision>
  <dcterms:created xsi:type="dcterms:W3CDTF">2014-05-01T09:26:00Z</dcterms:created>
  <dcterms:modified xsi:type="dcterms:W3CDTF">2018-01-18T06:12:48Z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2052-10.1.0.6875</vt:lpwstr>
  </property>
</Properties>
</file>